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66"/>
  </p:notesMasterIdLst>
  <p:sldIdLst>
    <p:sldId id="256" r:id="rId3"/>
    <p:sldId id="257" r:id="rId4"/>
    <p:sldId id="259" r:id="rId5"/>
    <p:sldId id="325" r:id="rId6"/>
    <p:sldId id="261" r:id="rId7"/>
    <p:sldId id="262" r:id="rId8"/>
    <p:sldId id="263" r:id="rId9"/>
    <p:sldId id="264" r:id="rId10"/>
    <p:sldId id="265" r:id="rId11"/>
    <p:sldId id="266" r:id="rId12"/>
    <p:sldId id="300" r:id="rId13"/>
    <p:sldId id="298" r:id="rId14"/>
    <p:sldId id="339" r:id="rId15"/>
    <p:sldId id="311" r:id="rId16"/>
    <p:sldId id="267" r:id="rId17"/>
    <p:sldId id="301" r:id="rId18"/>
    <p:sldId id="303" r:id="rId19"/>
    <p:sldId id="302" r:id="rId20"/>
    <p:sldId id="305" r:id="rId21"/>
    <p:sldId id="308" r:id="rId22"/>
    <p:sldId id="304" r:id="rId23"/>
    <p:sldId id="343" r:id="rId24"/>
    <p:sldId id="307" r:id="rId25"/>
    <p:sldId id="344" r:id="rId26"/>
    <p:sldId id="345" r:id="rId27"/>
    <p:sldId id="309" r:id="rId28"/>
    <p:sldId id="310" r:id="rId29"/>
    <p:sldId id="326" r:id="rId30"/>
    <p:sldId id="340" r:id="rId31"/>
    <p:sldId id="312" r:id="rId32"/>
    <p:sldId id="306" r:id="rId33"/>
    <p:sldId id="313" r:id="rId34"/>
    <p:sldId id="338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2" r:id="rId43"/>
    <p:sldId id="323" r:id="rId44"/>
    <p:sldId id="341" r:id="rId45"/>
    <p:sldId id="327" r:id="rId46"/>
    <p:sldId id="328" r:id="rId47"/>
    <p:sldId id="329" r:id="rId48"/>
    <p:sldId id="330" r:id="rId49"/>
    <p:sldId id="342" r:id="rId50"/>
    <p:sldId id="331" r:id="rId51"/>
    <p:sldId id="332" r:id="rId52"/>
    <p:sldId id="334" r:id="rId53"/>
    <p:sldId id="333" r:id="rId54"/>
    <p:sldId id="335" r:id="rId55"/>
    <p:sldId id="275" r:id="rId56"/>
    <p:sldId id="278" r:id="rId57"/>
    <p:sldId id="279" r:id="rId58"/>
    <p:sldId id="280" r:id="rId59"/>
    <p:sldId id="282" r:id="rId60"/>
    <p:sldId id="283" r:id="rId61"/>
    <p:sldId id="336" r:id="rId62"/>
    <p:sldId id="287" r:id="rId63"/>
    <p:sldId id="289" r:id="rId64"/>
    <p:sldId id="337" r:id="rId6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7"/>
    </p:embeddedFont>
    <p:embeddedFont>
      <p:font typeface="Helvetica Neue" panose="02000503000000020004" pitchFamily="2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2"/>
    <p:restoredTop sz="97146"/>
  </p:normalViewPr>
  <p:slideViewPr>
    <p:cSldViewPr snapToGrid="0">
      <p:cViewPr varScale="1">
        <p:scale>
          <a:sx n="171" d="100"/>
          <a:sy n="171" d="100"/>
        </p:scale>
        <p:origin x="440" y="168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09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57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5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161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921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66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15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180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868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594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028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88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572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054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90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85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45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27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39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529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47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74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65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978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7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01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5870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649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362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7929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049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6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470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71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653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36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884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f6222e6a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f6222e6a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713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74095107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74095107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/>
              <a:t>Основные алгоритмы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Определения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/>
              <a:t>Марковское</a:t>
            </a:r>
            <a:r>
              <a:rPr lang="ru-RU" sz="2800" dirty="0"/>
              <a:t> свойство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588034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ru-RU" sz="2800" dirty="0"/>
                  <a:t>Марковский процесс принятия решений </a:t>
                </a:r>
              </a:p>
              <a:p>
                <a:r>
                  <a:rPr lang="ru-RU" sz="2800" dirty="0"/>
                  <a:t>					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588034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488" t="-4651" b="-1046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55802"/>
                <a:ext cx="6800766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пространство состояний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конечное состояние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пространство действий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вероятности перехода в следующее состояние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вероятности начального состояния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награды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коэффициент дисконтирования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55802"/>
                <a:ext cx="6800766" cy="2637710"/>
              </a:xfrm>
              <a:prstGeom prst="rect">
                <a:avLst/>
              </a:prstGeom>
              <a:blipFill>
                <a:blip r:embed="rId5"/>
                <a:stretch>
                  <a:fillRect l="-1679" t="-1435" b="-38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78EAA1F-D989-4144-BA4C-A7699BBB12BD}"/>
              </a:ext>
            </a:extLst>
          </p:cNvPr>
          <p:cNvSpPr txBox="1"/>
          <p:nvPr/>
        </p:nvSpPr>
        <p:spPr>
          <a:xfrm>
            <a:off x="4780291" y="878674"/>
            <a:ext cx="4223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вероятность перехода в следующее состояние и награда зависят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только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от текущего состояния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1412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Политика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097192"/>
                <a:ext cx="8285940" cy="37155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l"/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Политикой называется отображение из пространства состояний в пространство действий</a:t>
                </a: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algn="l"/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Результатом действия политики на среду является траектория, которая определяет конечную награду агента.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endParaRPr sz="16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97192"/>
                <a:ext cx="8285940" cy="3715584"/>
              </a:xfrm>
              <a:prstGeom prst="rect">
                <a:avLst/>
              </a:prstGeom>
              <a:blipFill>
                <a:blip r:embed="rId3"/>
                <a:stretch>
                  <a:fillRect b="-430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53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finite (|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set of final states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finite 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blipFill>
                <a:blip r:embed="rId5"/>
                <a:stretch>
                  <a:fillRect l="-2308" t="-1435" r="-769" b="-38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445513"/>
                <a:ext cx="724091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Максимизировать награду агента: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2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45513"/>
                <a:ext cx="7240912" cy="2614800"/>
              </a:xfrm>
              <a:prstGeom prst="rect">
                <a:avLst/>
              </a:prstGeom>
              <a:blipFill>
                <a:blip r:embed="rId3"/>
                <a:stretch>
                  <a:fillRect l="-876" t="-966" b="-285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80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Задача</a:t>
            </a:r>
            <a:r>
              <a:rPr lang="en-US" dirty="0"/>
              <a:t> </a:t>
            </a:r>
            <a:r>
              <a:rPr lang="ru-RU" dirty="0"/>
              <a:t>обучения с подкреплением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633" y="1445513"/>
                <a:ext cx="872461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 algn="ctr">
                  <a:buNone/>
                </a:pPr>
                <a:r>
                  <a:rPr lang="ru-RU" sz="2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Максимизировать математическое ожидание награды по пространству траекторий при заданной политики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2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т.е. нам </a:t>
                </a:r>
                <a:r>
                  <a:rPr lang="ru-RU" sz="2400" b="1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нужно найти такую политику для кот</a:t>
                </a:r>
                <a:r>
                  <a:rPr lang="ru-RU" sz="2400" b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</a:t>
                </a:r>
                <a:r>
                  <a:rPr lang="ru-RU" sz="2400" b="1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рой мат ожидание награды будет максимальным</a:t>
                </a:r>
                <a:r>
                  <a:rPr lang="ru-RU" sz="2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</a:t>
                </a:r>
                <a:endParaRPr lang="ru-RU" sz="2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633" y="1445513"/>
                <a:ext cx="8724612" cy="2614800"/>
              </a:xfrm>
              <a:prstGeom prst="rect">
                <a:avLst/>
              </a:prstGeom>
              <a:blipFill>
                <a:blip r:embed="rId3"/>
                <a:stretch>
                  <a:fillRect r="-1306" b="-9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7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Мат ожидание награды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102077"/>
                <a:ext cx="8416569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Вероятность получить определенную траекторию при заданной политике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sz="1600" b="0" dirty="0"/>
                  <a:t> есть произведение политики на вероятность перехода в следующее состояние:</a:t>
                </a:r>
                <a:endParaRPr lang="en-US" sz="1600" b="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Итоговое мат ожидание есть сумма по всем траекториям на вероятность получить данную траекторию при заданной политике: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r>
                  <a:rPr lang="ru-RU" sz="1600" b="1" dirty="0"/>
                  <a:t>таким образом задача обучения с подкреплением сводится к задаче оптимизации</a:t>
                </a:r>
                <a:r>
                  <a:rPr lang="en-US" sz="1600" b="1" dirty="0"/>
                  <a:t>.</a:t>
                </a:r>
                <a:endParaRPr sz="1600" b="1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102077"/>
                <a:ext cx="8416569" cy="2614800"/>
              </a:xfrm>
              <a:prstGeom prst="rect">
                <a:avLst/>
              </a:prstGeom>
              <a:blipFill>
                <a:blip r:embed="rId3"/>
                <a:stretch>
                  <a:fillRect l="-452" t="-1449" b="-5314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49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Google Shape;310;p5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функция и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функция</a:t>
                </a:r>
                <a:r>
                  <a:rPr lang="en-US" dirty="0"/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310" name="Google Shape;310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  <a:blipFill>
                <a:blip r:embed="rId3"/>
                <a:stretch>
                  <a:fillRect l="-149" t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943947"/>
                <a:ext cx="8416569" cy="39374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𝑣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-функция определяет мат ожидание суммарной награды если мы будем действовать из состояния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STIXMathJax_Normal-italic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0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-функция это мат ожидание награды агента в случае если мы из состояния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далее движемся в силу политики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br>
                  <a:rPr lang="ru-RU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1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Связь между 𝑣-функцией и 𝑞-функцией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943947"/>
                <a:ext cx="8416569" cy="3937436"/>
              </a:xfrm>
              <a:prstGeom prst="rect">
                <a:avLst/>
              </a:prstGeom>
              <a:blipFill>
                <a:blip r:embed="rId4"/>
                <a:stretch>
                  <a:fillRect l="-753" b="-173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9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433137" y="330724"/>
            <a:ext cx="8588013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Принцип динамического программирования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500549" y="1445513"/>
            <a:ext cx="8450945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Если у нас есть некоторая траектория из состояния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через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 эта траектория является оптимальной, то эта же траектория будет оптимальной для перехода из состояния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4399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500550" y="1264350"/>
            <a:ext cx="8169062" cy="323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 algn="l">
              <a:buNone/>
            </a:pP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Уравнение Беллмана представляет собой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уравнение с </a:t>
            </a:r>
            <a:r>
              <a:rPr lang="ru-RU" sz="1800" dirty="0">
                <a:solidFill>
                  <a:srgbClr val="202122"/>
                </a:solidFill>
                <a:latin typeface="Arial" panose="020B0604020202020204" pitchFamily="34" charset="0"/>
              </a:rPr>
              <a:t>начальными условиями,</a:t>
            </a: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заданными для последнего момента времени (то есть справа), для функции Беллмана, которая выражает минимальное значение критерия оптимизации, которое может быть достигнуто, при условии эволюции системы из текущего состояния в некоторое конечное. </a:t>
            </a:r>
          </a:p>
          <a:p>
            <a:pPr marL="133350" indent="0" algn="l">
              <a:buNone/>
            </a:pP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 это в свою очередь позволяет перейти от решения исходной многошаговой </a:t>
            </a:r>
            <a:r>
              <a:rPr lang="ru-RU" sz="1800" dirty="0">
                <a:solidFill>
                  <a:srgbClr val="202122"/>
                </a:solidFill>
                <a:latin typeface="Arial" panose="020B0604020202020204" pitchFamily="34" charset="0"/>
              </a:rPr>
              <a:t>задачи оптимизации к </a:t>
            </a: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последовательному решению нескольких одношаговых задач оптимизации.</a:t>
            </a:r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9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500550" y="1264350"/>
            <a:ext cx="8169062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Уравнение Беллмана для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 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 описывает связь между оценкой значения состояния 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функции) и ожидаемыми наградами в текущем состоянии и всех возможных следующих состояниях. </a:t>
            </a:r>
            <a:endParaRPr lang="en-US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lnSpc>
                <a:spcPct val="115000"/>
              </a:lnSpc>
              <a:buNone/>
            </a:pPr>
            <a:endParaRPr lang="ru-RU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уравнение формализует принцип оптимальности и позволяет находить оптимальные оценки значений состояний.</a:t>
            </a:r>
          </a:p>
          <a:p>
            <a:pPr marL="0" indent="0">
              <a:lnSpc>
                <a:spcPct val="115000"/>
              </a:lnSpc>
              <a:buNone/>
            </a:pP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1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4"/>
                <a:ext cx="816906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где:</a:t>
                </a: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значение состояния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(</a:t>
                </a:r>
                <a:r>
                  <a:rPr lang="ru-RU" sz="1600" dirty="0">
                    <a:solidFill>
                      <a:srgbClr val="000000"/>
                    </a:solidFill>
                    <a:latin typeface="STIXMathJax_Normal-italic"/>
                  </a:rPr>
                  <a:t>𝑣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функция), то есть ожидаемая сумма вознаграждений, которую агент может получить, находясь 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выбора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использовании стратегии </a:t>
                </a:r>
                <a:r>
                  <a:rPr lang="el-GR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π</a:t>
                </a:r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перехода в состояние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KaTeX_Main"/>
                  </a:rPr>
                  <a:t>′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и получения вознаграждения </a:t>
                </a:r>
                <a14:m>
                  <m:oMath xmlns:m="http://schemas.openxmlformats.org/officeDocument/2006/math"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выполнении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коэффициент дисконтирования, который определяет важность будущих вознаграждений по сравнению с немедленными вознаграждениями.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4"/>
                <a:ext cx="8169062" cy="2614800"/>
              </a:xfrm>
              <a:prstGeom prst="rect">
                <a:avLst/>
              </a:prstGeom>
              <a:blipFill>
                <a:blip r:embed="rId3"/>
                <a:stretch>
                  <a:fillRect t="-31401" r="-311" b="-400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319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2392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239279"/>
              </a:xfrm>
              <a:prstGeom prst="rect">
                <a:avLst/>
              </a:prstGeom>
              <a:blipFill>
                <a:blip r:embed="rId3"/>
                <a:stretch>
                  <a:fillRect t="-20313" b="-285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1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Решение уравнения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2392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RU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>
                    <a:solidFill>
                      <a:schemeClr val="tx1"/>
                    </a:solidFill>
                  </a:rPr>
                  <a:t>Решение данного уравнения существует для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239279"/>
              </a:xfrm>
              <a:prstGeom prst="rect">
                <a:avLst/>
              </a:prstGeom>
              <a:blipFill>
                <a:blip r:embed="rId3"/>
                <a:stretch>
                  <a:fillRect l="-311" t="-128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35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𝑞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59707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ru-RU" sz="20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где:</a:t>
                </a: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значение состояния</a:t>
                </a:r>
                <a:r>
                  <a:rPr lang="en-US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действия 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функция), то есть ожидаемая сумма вознаграждений, которую агент может получить,</a:t>
                </a:r>
                <a:r>
                  <a:rPr lang="en-US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выполнив действие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находясь 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выбора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использовании стратегии </a:t>
                </a:r>
                <a:r>
                  <a:rPr lang="el-GR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π</a:t>
                </a:r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перехода в состояние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KaTeX_Main"/>
                  </a:rPr>
                  <a:t>′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и получения вознаграждения </a:t>
                </a:r>
                <a14:m>
                  <m:oMath xmlns:m="http://schemas.openxmlformats.org/officeDocument/2006/math"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выполнении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коэффициент дисконтирования, который определяет важность будущих вознаграждений по сравнению с немедленными вознаграждениями.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597073"/>
              </a:xfrm>
              <a:prstGeom prst="rect">
                <a:avLst/>
              </a:prstGeom>
              <a:blipFill>
                <a:blip r:embed="rId3"/>
                <a:stretch>
                  <a:fillRect t="-10211" r="-31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18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Правило сравнения политики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445513"/>
                <a:ext cx="8148436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Для политики введем частичный порядок:</a:t>
                </a:r>
                <a:endParaRPr lang="en-US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⟺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Политика 𝜋′ больше или равна политике 𝜋 если 𝑣-функция от политики 𝜋′ больше или равна 𝑣-функции от политики 𝜋 для любого состояния 𝑠.</a:t>
                </a:r>
                <a:endParaRPr sz="16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45513"/>
                <a:ext cx="8148436" cy="2614800"/>
              </a:xfrm>
              <a:prstGeom prst="rect">
                <a:avLst/>
              </a:prstGeom>
              <a:blipFill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588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6" name="Google Shape;366;p65"/>
              <p:cNvGraphicFramePr/>
              <p:nvPr>
                <p:extLst>
                  <p:ext uri="{D42A27DB-BD31-4B8C-83A1-F6EECF244321}">
                    <p14:modId xmlns:p14="http://schemas.microsoft.com/office/powerpoint/2010/main" val="3611694359"/>
                  </p:ext>
                </p:extLst>
              </p:nvPr>
            </p:nvGraphicFramePr>
            <p:xfrm>
              <a:off x="952500" y="1315594"/>
              <a:ext cx="7239000" cy="1275750"/>
            </p:xfrm>
            <a:graphic>
              <a:graphicData uri="http://schemas.openxmlformats.org/drawingml/2006/table">
                <a:tbl>
                  <a:tblPr>
                    <a:noFill/>
                    <a:tableStyleId>{B623574C-9AE7-4070-A081-93A97D88BCA6}</a:tableStyleId>
                  </a:tblPr>
                  <a:tblGrid>
                    <a:gridCol w="4894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49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1.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Как связаны между собой награда агента и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200" dirty="0"/>
                            <a:t>-</a:t>
                          </a:r>
                          <a:r>
                            <a:rPr lang="ru-RU" sz="1200" dirty="0"/>
                            <a:t>функция и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200" dirty="0"/>
                            <a:t>-</a:t>
                          </a:r>
                          <a:r>
                            <a:rPr lang="ru-RU" sz="1200" dirty="0"/>
                            <a:t>функция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2.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На что похоже уравнение Беллмана для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200" dirty="0"/>
                            <a:t>-</a:t>
                          </a:r>
                          <a:r>
                            <a:rPr lang="ru-RU" sz="1200" dirty="0"/>
                            <a:t>функции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3.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Почему решение уравнения Беллмана существует и какое условие на его существование налагается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6" name="Google Shape;366;p65"/>
              <p:cNvGraphicFramePr/>
              <p:nvPr>
                <p:extLst>
                  <p:ext uri="{D42A27DB-BD31-4B8C-83A1-F6EECF244321}">
                    <p14:modId xmlns:p14="http://schemas.microsoft.com/office/powerpoint/2010/main" val="3611694359"/>
                  </p:ext>
                </p:extLst>
              </p:nvPr>
            </p:nvGraphicFramePr>
            <p:xfrm>
              <a:off x="952500" y="1315594"/>
              <a:ext cx="7239000" cy="1275750"/>
            </p:xfrm>
            <a:graphic>
              <a:graphicData uri="http://schemas.openxmlformats.org/drawingml/2006/table">
                <a:tbl>
                  <a:tblPr>
                    <a:noFill/>
                    <a:tableStyleId>{B623574C-9AE7-4070-A081-93A97D88BCA6}</a:tableStyleId>
                  </a:tblPr>
                  <a:tblGrid>
                    <a:gridCol w="4894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49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49304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1.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533" r="-377" b="-2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9304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2.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533" t="-100000" r="-377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7142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3.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Почему решение уравнения Беллмана существует и какое условие на его существование налагается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55370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Основные алгоритмы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7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Основные алгоритмы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892436" y="2352495"/>
            <a:ext cx="3921600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известны</a:t>
            </a:r>
          </a:p>
          <a:p>
            <a:pPr marL="0" indent="0">
              <a:lnSpc>
                <a:spcPct val="115000"/>
              </a:lnSpc>
              <a:buNone/>
            </a:pPr>
            <a:endParaRPr lang="en-US" sz="1600" dirty="0"/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Policy iteration</a:t>
            </a:r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Value iteration</a:t>
            </a:r>
          </a:p>
        </p:txBody>
      </p:sp>
      <p:sp>
        <p:nvSpPr>
          <p:cNvPr id="4" name="Google Shape;311;p57">
            <a:extLst>
              <a:ext uri="{FF2B5EF4-FFF2-40B4-BE49-F238E27FC236}">
                <a16:creationId xmlns:a16="http://schemas.microsoft.com/office/drawing/2014/main" id="{1E8EC572-95F8-644A-A00D-6988063AA657}"/>
              </a:ext>
            </a:extLst>
          </p:cNvPr>
          <p:cNvSpPr txBox="1">
            <a:spLocks/>
          </p:cNvSpPr>
          <p:nvPr/>
        </p:nvSpPr>
        <p:spPr>
          <a:xfrm>
            <a:off x="5313389" y="2236378"/>
            <a:ext cx="3707761" cy="2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15000"/>
              </a:lnSpc>
              <a:buNone/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 известны</a:t>
            </a:r>
          </a:p>
          <a:p>
            <a:pPr marL="0" indent="0">
              <a:lnSpc>
                <a:spcPct val="115000"/>
              </a:lnSpc>
              <a:buNone/>
            </a:pPr>
            <a:endParaRPr lang="ru-RU" sz="1600" dirty="0"/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Monte-Carlo Algorithm</a:t>
            </a:r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SARSA Algorithm</a:t>
            </a:r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Q-learning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7DE5A-F7D2-B44E-AC9E-67160D8159B6}"/>
              </a:ext>
            </a:extLst>
          </p:cNvPr>
          <p:cNvSpPr txBox="1"/>
          <p:nvPr/>
        </p:nvSpPr>
        <p:spPr>
          <a:xfrm>
            <a:off x="2200694" y="1289394"/>
            <a:ext cx="5120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Функция награды и функция действия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2791609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кросс-энтропии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032458"/>
                <a:ext cx="7866554" cy="378031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ru-RU" sz="1600" dirty="0"/>
                  <a:t>Оценка политики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ru-RU" sz="1600" dirty="0"/>
                  <a:t>Улучшение политики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/>
              </a:p>
              <a:p>
                <a:pPr marL="133350" indent="0" algn="l">
                  <a:buNone/>
                </a:pPr>
                <a:endParaRPr lang="en-US" sz="1200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Устанавливаем начальное состояние 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 и политику 𝜋</a:t>
                </a:r>
                <a:r>
                  <a:rPr lang="ru-RU" sz="1200" baseline="-25000" dirty="0"/>
                  <a:t>0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)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Получаем награду 𝑅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=(𝑆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) и переходим в состояние 𝑆</a:t>
                </a:r>
                <a:r>
                  <a:rPr lang="ru-RU" sz="1200" baseline="-25000" dirty="0"/>
                  <a:t>1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)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...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)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Получаем награду 𝑅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=(𝑆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) и переходим в состояние 𝑆</a:t>
                </a:r>
                <a:r>
                  <a:rPr lang="ru-RU" sz="1200" baseline="-25000" dirty="0"/>
                  <a:t>𝐹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 </a:t>
                </a:r>
                <a:r>
                  <a:rPr lang="ru-RU" sz="1200" dirty="0"/>
                  <a:t>получили траекторию 𝜏={𝑆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,𝑆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,…,𝑆</a:t>
                </a:r>
                <a:r>
                  <a:rPr lang="ru-RU" sz="1200" baseline="-25000" dirty="0"/>
                  <a:t>𝑇</a:t>
                </a:r>
                <a:r>
                  <a:rPr lang="ru-RU" sz="1200" dirty="0"/>
                  <a:t>}, и награду 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ru-RU" sz="1200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"Улучшаем" траекторию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Возвращаемся в начало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32458"/>
                <a:ext cx="7866554" cy="3780317"/>
              </a:xfrm>
              <a:prstGeom prst="rect">
                <a:avLst/>
              </a:prstGeo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390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Сложности реализации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032459"/>
                <a:ext cx="7866554" cy="196929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Мы не знаем функции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sz="1600" dirty="0"/>
                  <a:t> и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sz="1600" dirty="0"/>
                  <a:t> и соответственно не можем вычислить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1600" dirty="0"/>
                  <a:t> – функцию 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-</a:t>
                </a:r>
                <a:r>
                  <a:rPr lang="ru-RU" sz="1600" dirty="0"/>
                  <a:t>функцию.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Если мы сможем посчитать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-</a:t>
                </a:r>
                <a:r>
                  <a:rPr lang="ru-RU" sz="1600" dirty="0"/>
                  <a:t>функцию, то сможем решить задачу. 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32459"/>
                <a:ext cx="7866554" cy="1969296"/>
              </a:xfrm>
              <a:prstGeom prst="rect">
                <a:avLst/>
              </a:prstGeom>
              <a:blipFill>
                <a:blip r:embed="rId3"/>
                <a:stretch>
                  <a:fillRect l="-483" t="-33333" b="-26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119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682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и матрицы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суммирует награды,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считает сколько раз оказались в действии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с шага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 Это просто усреднение наград по траектории, для получения мат ожидания итоговой награды.</a:t>
                </a: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018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и матрицы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суммирует награды,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считает сколько раз оказались в действии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с шага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 Это просто усреднение наград по траектории, для получения мат ожидания итоговой награды.</a:t>
                </a: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/>
              <p:nvPr/>
            </p:nvSpPr>
            <p:spPr>
              <a:xfrm>
                <a:off x="5273269" y="2571750"/>
                <a:ext cx="1792735" cy="43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RU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9" y="2571750"/>
                <a:ext cx="1792735" cy="43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030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и матрицы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суммирует награды,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считает сколько раз оказались в действии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с шага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 Это просто усреднение наград по траектории, для получения мат ожидания итоговой награды.</a:t>
                </a: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Helvetica Neue" panose="02000503000000020004" pitchFamily="2" charset="0"/>
                  </a:rPr>
                  <a:t> 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 b="-264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/>
              <p:nvPr/>
            </p:nvSpPr>
            <p:spPr>
              <a:xfrm>
                <a:off x="5273269" y="2324243"/>
                <a:ext cx="1792735" cy="43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RU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9" y="2324243"/>
                <a:ext cx="1792735" cy="43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19223-87EF-2544-9071-EA90B47B6ED1}"/>
                  </a:ext>
                </a:extLst>
              </p:cNvPr>
              <p:cNvSpPr txBox="1"/>
              <p:nvPr/>
            </p:nvSpPr>
            <p:spPr>
              <a:xfrm>
                <a:off x="5273268" y="3218485"/>
                <a:ext cx="1792735" cy="43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RU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19223-87EF-2544-9071-EA90B47B6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8" y="3218485"/>
                <a:ext cx="1792735" cy="439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591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При достаточно большом количестве повторений мы считаем что эта средняя награда сходится к искомому мат ожиданию: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Функция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представляет собой простое среднее. Вспомним </a:t>
                </a:r>
                <a:r>
                  <a:rPr lang="ru-RU" sz="16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рекурентную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формулу для простого среднего: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Тогда можем определить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-функцию на каждом шаге через первый:</a:t>
                </a: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685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r>
              <a:rPr lang="en-US" dirty="0"/>
              <a:t> – </a:t>
            </a:r>
            <a:r>
              <a:rPr lang="ru-RU" dirty="0"/>
              <a:t>алгоритм решения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Пусть у нас задана некоторая политика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Инициализируем массивы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6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Main"/>
                          </a:rPr>
                          <m:t>1,</m:t>
                        </m:r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Normal-italic"/>
                          </a:rPr>
                          <m:t>𝐾</m:t>
                        </m:r>
                      </m:e>
                    </m:acc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где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- количество траекторий. </a:t>
                </a:r>
                <a:b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</a:b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Согласно политики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 траекторию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награду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−1)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вычисляем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−1)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Движемся по траектории и для каждого шага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 ней переопределяем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 случае, если 𝐾 достаточно велико (𝐾≫1) считаем что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мы получим 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Жадным образом улучшаем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 b="-51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41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ru-RU" dirty="0"/>
              <a:t>Основные алгоритмы.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r>
              <a:rPr lang="en-US" dirty="0"/>
              <a:t> – </a:t>
            </a:r>
            <a:r>
              <a:rPr lang="ru-RU" dirty="0"/>
              <a:t>алгоритм решения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220006" y="1713103"/>
            <a:ext cx="8801144" cy="61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 algn="ctr">
              <a:buNone/>
            </a:pPr>
            <a:r>
              <a:rPr lang="ru-RU" sz="2800" dirty="0">
                <a:solidFill>
                  <a:srgbClr val="FF0000"/>
                </a:solidFill>
                <a:latin typeface="Helvetica Neue" panose="02000503000000020004" pitchFamily="2" charset="0"/>
              </a:rPr>
              <a:t>Такой алгоритм работать не будет!</a:t>
            </a:r>
            <a:r>
              <a:rPr lang="en-US" sz="2800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endParaRPr lang="ru-RU" sz="2800" dirty="0">
              <a:solidFill>
                <a:srgbClr val="FF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491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Вопросы для проверки - </a:t>
            </a:r>
            <a:r>
              <a:rPr lang="ru-RU" dirty="0"/>
              <a:t>Однорукий бандит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2BF3A0E-8D38-174E-82BA-21D7607FF3E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1426469"/>
                <a:ext cx="2352653" cy="3416400"/>
              </a:xfrm>
            </p:spPr>
            <p:txBody>
              <a:bodyPr/>
              <a:lstStyle/>
              <a:p>
                <a:r>
                  <a:rPr lang="ru-RU" sz="1400" dirty="0"/>
                  <a:t>Два автомата</a:t>
                </a:r>
              </a:p>
              <a:p>
                <a:r>
                  <a:rPr lang="ru-RU" sz="1400" dirty="0"/>
                  <a:t>Действия</a:t>
                </a:r>
                <a:r>
                  <a:rPr lang="ru-RU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dirty="0"/>
                  <a:t>),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r>
                  <a:rPr lang="ru-RU" sz="1400" dirty="0"/>
                  <a:t>Награда: </a:t>
                </a:r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←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b="0" dirty="0"/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ru-RU" sz="1400" dirty="0"/>
                  <a:t>Политика:</a:t>
                </a:r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←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419100" indent="-285750"/>
                <a:r>
                  <a:rPr lang="en-US" sz="1400" i="1" dirty="0"/>
                  <a:t>Q</a:t>
                </a:r>
                <a:r>
                  <a:rPr lang="en-US" sz="1400" dirty="0"/>
                  <a:t>-</a:t>
                </a:r>
                <a:r>
                  <a:rPr lang="ru-RU" sz="1400" dirty="0"/>
                  <a:t>функция:</a:t>
                </a:r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←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590550" lvl="1" indent="0">
                  <a:buNone/>
                </a:pPr>
                <a:endParaRPr lang="en-US" sz="1400" dirty="0"/>
              </a:p>
              <a:p>
                <a:pPr marL="133350" indent="0">
                  <a:buNone/>
                </a:pPr>
                <a:endParaRPr lang="en-RU" sz="1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2BF3A0E-8D38-174E-82BA-21D7607F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26469"/>
                <a:ext cx="2352653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8CC749-9BFC-1642-A931-950E6E098549}"/>
              </a:ext>
            </a:extLst>
          </p:cNvPr>
          <p:cNvSpPr txBox="1"/>
          <p:nvPr/>
        </p:nvSpPr>
        <p:spPr>
          <a:xfrm>
            <a:off x="3169462" y="1553792"/>
            <a:ext cx="5851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Поскольку мы улучшаем политику жадным образом, то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endParaRPr lang="ru-RU" b="0" i="0" u="none" strike="noStrike" baseline="-250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883C3-BDB6-CF4A-B011-D862FB1A6C1C}"/>
              </a:ext>
            </a:extLst>
          </p:cNvPr>
          <p:cNvSpPr txBox="1"/>
          <p:nvPr/>
        </p:nvSpPr>
        <p:spPr>
          <a:xfrm>
            <a:off x="3313842" y="2571750"/>
            <a:ext cx="5397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Таким образом мы из-за неудачной инициализации начальной политики </a:t>
            </a:r>
            <a:r>
              <a:rPr lang="ru-RU" sz="1600" b="1" dirty="0">
                <a:latin typeface="Helvetica Neue" panose="02000503000000020004" pitchFamily="2" charset="0"/>
              </a:rPr>
              <a:t>мы </a:t>
            </a:r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никогда не попадем в состояние с максимальным выигрышем.</a:t>
            </a:r>
            <a:endParaRPr lang="en-RU" sz="1600" b="1" dirty="0"/>
          </a:p>
        </p:txBody>
      </p:sp>
    </p:spTree>
    <p:extLst>
      <p:ext uri="{BB962C8B-B14F-4D97-AF65-F5344CB8AC3E}">
        <p14:creationId xmlns:p14="http://schemas.microsoft.com/office/powerpoint/2010/main" val="2203130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Google Shape;310;p5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32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жадная политика</a:t>
                </a:r>
                <a:endParaRPr dirty="0"/>
              </a:p>
            </p:txBody>
          </p:sp>
        </mc:Choice>
        <mc:Fallback xmlns="">
          <p:sp>
            <p:nvSpPr>
              <p:cNvPr id="310" name="Google Shape;310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  <a:blipFill>
                <a:blip r:embed="rId3"/>
                <a:stretch>
                  <a:fillRect l="-149" t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-жадная политика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ru-RU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f>
                                    <m:fPr>
                                      <m:ctrlP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</a:p>
              <a:p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𝑚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- количество вариантов выбора, на первом шаге полагают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что обеспечивает </a:t>
                </a:r>
                <a:r>
                  <a:rPr lang="ru-RU" sz="18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равновероятность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всех действий.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4"/>
                <a:stretch>
                  <a:fillRect t="-51899" b="-189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179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Temporal-Difference policy evaluation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Мы можем искать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не просто накапливая статистику, а воспользоваться уравнением Беллмана и принципом динамического программирования. Вспомним уравнение Беллмана для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 algn="l">
                  <a:buNone/>
                </a:pP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где:</a:t>
                </a: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значение состояния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действия 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функция), то есть ожидаемая сумма вознаграждений, которую агент может получить,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выполнив действие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находясь в состоянии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выбора действия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использовании стратегии </a:t>
                </a:r>
                <a:r>
                  <a:rPr lang="el-GR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π</a:t>
                </a:r>
                <a:r>
                  <a:rPr lang="el-GR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перехода в состояние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KaTeX_Main"/>
                  </a:rPr>
                  <a:t>′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и получения вознаграждения </a:t>
                </a:r>
                <a14:m>
                  <m:oMath xmlns:m="http://schemas.openxmlformats.org/officeDocument/2006/math"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выполнении действия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коэффициент дисконтирования, который определяет важность будущих вознаграждений по сравнению с немедленными вознаграждениями.</a:t>
                </a:r>
              </a:p>
              <a:p>
                <a:pPr marL="133350" indent="0">
                  <a:buNone/>
                </a:pP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78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Temporal-Difference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тогда учитывая вероятностный характер перехода из каждого состояния можно представить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следующем виде: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Тогда если мы при переходе из состояния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и действия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по выбранной траектории 𝜋 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𝑡+1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то проделав это многократно и усредним результат мы и получим искомое мат ожидание по выбранной траектории. 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Тогда мы можем итерационно искать решение уравнения Беллмана сдвигая текущее значение функции 𝑄(𝑆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)в сторону невязки правых и левых частей уравнения Беллмана: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683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SARSA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122850" y="1032459"/>
            <a:ext cx="8801144" cy="4007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Обратите внимание, что для обновления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функции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необходимо знание ее значения и функции награды на предыдущем и следующем шаге,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т.е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нет необходимости проходить </a:t>
            </a:r>
            <a:r>
              <a:rPr lang="ru-RU" sz="2000" b="1" i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всю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траекторию для обновления функции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33350" indent="0">
              <a:buNone/>
            </a:pPr>
            <a:endParaRPr lang="en-US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33350" indent="0"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Алгори</a:t>
            </a:r>
            <a:r>
              <a:rPr lang="ru-RU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т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 называется 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SARSA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 набору параметров, необходимых для обновления функции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на следующем шаге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𝑅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33350" indent="0">
              <a:buNone/>
            </a:pPr>
            <a:endParaRPr lang="en-US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04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SARSA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&gt;0,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∈1,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590550" lvl="1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двигаясь по текущей траектории из состояния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обновляя политику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𝑔𝑟𝑒𝑒𝑑𝑦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 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действием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∼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=1/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226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BD69D0-BCB1-9E4C-9F92-16F2A5AC66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функции</a:t>
                </a:r>
                <a:endParaRPr lang="en-RU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BD69D0-BCB1-9E4C-9F92-16F2A5AC6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9" t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6724D-7F3B-C94D-B569-BC605340E796}"/>
                  </a:ext>
                </a:extLst>
              </p:cNvPr>
              <p:cNvSpPr txBox="1"/>
              <p:nvPr/>
            </p:nvSpPr>
            <p:spPr>
              <a:xfrm>
                <a:off x="653143" y="1511559"/>
                <a:ext cx="5399555" cy="1422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Монте-Карло - накапливаем статистику и усредняем</a:t>
                </a:r>
                <a:r>
                  <a:rPr lang="en-US" dirty="0"/>
                  <a:t> </a:t>
                </a:r>
                <a:r>
                  <a:rPr lang="ru-RU" dirty="0"/>
                  <a:t>ее: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SARSA: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6724D-7F3B-C94D-B569-BC605340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11559"/>
                <a:ext cx="5399555" cy="1422890"/>
              </a:xfrm>
              <a:prstGeom prst="rect">
                <a:avLst/>
              </a:prstGeom>
              <a:blipFill>
                <a:blip r:embed="rId3"/>
                <a:stretch>
                  <a:fillRect l="-469" t="-893" b="-26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542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Вопросы для проверки </a:t>
            </a:r>
            <a:br>
              <a:rPr lang="en-US" dirty="0"/>
            </a:br>
            <a:r>
              <a:rPr lang="en-US" dirty="0"/>
              <a:t>Monte-Carlo vs SARSA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D1584-A4C0-594B-B2DB-D1C8C1A2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804"/>
            <a:ext cx="6607056" cy="3674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12A0-70D9-2F46-94CD-7E979C500314}"/>
                  </a:ext>
                </a:extLst>
              </p:cNvPr>
              <p:cNvSpPr txBox="1"/>
              <p:nvPr/>
            </p:nvSpPr>
            <p:spPr>
              <a:xfrm>
                <a:off x="6868313" y="1426624"/>
                <a:ext cx="19938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Monte-Carlo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12A0-70D9-2F46-94CD-7E979C50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1426624"/>
                <a:ext cx="1993804" cy="1015663"/>
              </a:xfrm>
              <a:prstGeom prst="rect">
                <a:avLst/>
              </a:prstGeom>
              <a:blipFill>
                <a:blip r:embed="rId4"/>
                <a:stretch>
                  <a:fillRect l="-2532" t="-24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22F9E-AC94-1C4C-88B8-688EB02136A9}"/>
                  </a:ext>
                </a:extLst>
              </p:cNvPr>
              <p:cNvSpPr txBox="1"/>
              <p:nvPr/>
            </p:nvSpPr>
            <p:spPr>
              <a:xfrm>
                <a:off x="6868313" y="2503342"/>
                <a:ext cx="19938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SARSA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22F9E-AC94-1C4C-88B8-688EB0213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2503342"/>
                <a:ext cx="1993804" cy="1015663"/>
              </a:xfrm>
              <a:prstGeom prst="rect">
                <a:avLst/>
              </a:prstGeom>
              <a:blipFill>
                <a:blip r:embed="rId5"/>
                <a:stretch>
                  <a:fillRect l="-2532" t="-3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2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50" name="Google Shape;250;p51"/>
          <p:cNvSpPr/>
          <p:nvPr/>
        </p:nvSpPr>
        <p:spPr>
          <a:xfrm>
            <a:off x="5805201" y="62732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Введение в </a:t>
            </a: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Reinforcement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114103" y="220304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Deep Reinforcement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205883" y="1847803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Продвинутые темы </a:t>
            </a: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Reinforcement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500550" y="3936875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407163" y="3137577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Применение </a:t>
            </a: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RL </a:t>
            </a: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51"/>
          <p:cNvCxnSpPr>
            <a:cxnSpLocks/>
            <a:stCxn id="251" idx="3"/>
            <a:endCxn id="252" idx="1"/>
          </p:cNvCxnSpPr>
          <p:nvPr/>
        </p:nvCxnSpPr>
        <p:spPr>
          <a:xfrm flipV="1">
            <a:off x="3587303" y="2137453"/>
            <a:ext cx="1618580" cy="355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rot="10800000" flipV="1">
            <a:off x="1114103" y="916974"/>
            <a:ext cx="4691098" cy="1575715"/>
          </a:xfrm>
          <a:prstGeom prst="curvedConnector3">
            <a:avLst>
              <a:gd name="adj1" fmla="val 112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51"/>
          <p:cNvCxnSpPr>
            <a:cxnSpLocks/>
            <a:stCxn id="252" idx="3"/>
            <a:endCxn id="254" idx="3"/>
          </p:cNvCxnSpPr>
          <p:nvPr/>
        </p:nvCxnSpPr>
        <p:spPr>
          <a:xfrm>
            <a:off x="7679083" y="2137453"/>
            <a:ext cx="201280" cy="1289774"/>
          </a:xfrm>
          <a:prstGeom prst="curvedConnector3">
            <a:avLst>
              <a:gd name="adj1" fmla="val 21357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stCxn id="254" idx="1"/>
            <a:endCxn id="253" idx="3"/>
          </p:cNvCxnSpPr>
          <p:nvPr/>
        </p:nvCxnSpPr>
        <p:spPr>
          <a:xfrm rot="10800000" flipV="1">
            <a:off x="3471151" y="3427227"/>
            <a:ext cx="1936013" cy="7992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Вопросы для проверки </a:t>
            </a:r>
            <a:br>
              <a:rPr lang="en-US" dirty="0"/>
            </a:br>
            <a:r>
              <a:rPr lang="en-US" dirty="0"/>
              <a:t>Monte-Carlo vs SARSA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D1584-A4C0-594B-B2DB-D1C8C1A2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804"/>
            <a:ext cx="6607056" cy="3674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CC545-495B-C54A-B2B6-C776AA2177C1}"/>
                  </a:ext>
                </a:extLst>
              </p:cNvPr>
              <p:cNvSpPr txBox="1"/>
              <p:nvPr/>
            </p:nvSpPr>
            <p:spPr>
              <a:xfrm>
                <a:off x="6868313" y="1426624"/>
                <a:ext cx="1993804" cy="108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Monte-Carlo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CC545-495B-C54A-B2B6-C776AA217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1426624"/>
                <a:ext cx="1993804" cy="1083117"/>
              </a:xfrm>
              <a:prstGeom prst="rect">
                <a:avLst/>
              </a:prstGeom>
              <a:blipFill>
                <a:blip r:embed="rId4"/>
                <a:stretch>
                  <a:fillRect l="-2532" t="-2326" b="-383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E25F0-2597-3044-81EE-ACA63E718734}"/>
                  </a:ext>
                </a:extLst>
              </p:cNvPr>
              <p:cNvSpPr txBox="1"/>
              <p:nvPr/>
            </p:nvSpPr>
            <p:spPr>
              <a:xfrm>
                <a:off x="6868313" y="2503342"/>
                <a:ext cx="1993804" cy="1150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SARSA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E25F0-2597-3044-81EE-ACA63E718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2503342"/>
                <a:ext cx="1993804" cy="1150571"/>
              </a:xfrm>
              <a:prstGeom prst="rect">
                <a:avLst/>
              </a:prstGeom>
              <a:blipFill>
                <a:blip r:embed="rId5"/>
                <a:stretch>
                  <a:fillRect l="-2532" t="-12088" b="-373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908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488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Теорема:</a:t>
                </a: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Существует такая политика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∀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что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ru-RU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dirty="0">
                  <a:solidFill>
                    <a:srgbClr val="000000"/>
                  </a:solidFill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ru-RU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∀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∀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func>
                  </m:oMath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48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DFDE1-A3F0-0341-A325-682EE2946742}"/>
              </a:ext>
            </a:extLst>
          </p:cNvPr>
          <p:cNvSpPr txBox="1"/>
          <p:nvPr/>
        </p:nvSpPr>
        <p:spPr>
          <a:xfrm>
            <a:off x="216127" y="4054248"/>
            <a:ext cx="80828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effectLst/>
                <a:latin typeface="Helvetica Neue" panose="02000503000000020004" pitchFamily="2" charset="0"/>
              </a:rPr>
              <a:t>Доказательство:</a:t>
            </a:r>
          </a:p>
          <a:p>
            <a:r>
              <a:rPr lang="ru-RU" sz="1100">
                <a:effectLst/>
                <a:latin typeface="Helvetica Neue" panose="02000503000000020004" pitchFamily="2" charset="0"/>
              </a:rPr>
              <a:t>«Обучение 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с подкреплением», авторы </a:t>
            </a:r>
            <a:r>
              <a:rPr lang="ru-RU" sz="1100" dirty="0" err="1">
                <a:effectLst/>
                <a:latin typeface="Helvetica Neue" panose="02000503000000020004" pitchFamily="2" charset="0"/>
              </a:rPr>
              <a:t>Саттон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 Р. С., </a:t>
            </a:r>
            <a:r>
              <a:rPr lang="ru-RU" sz="1100" dirty="0" err="1">
                <a:effectLst/>
                <a:latin typeface="Helvetica Neue" panose="02000503000000020004" pitchFamily="2" charset="0"/>
              </a:rPr>
              <a:t>Барто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 Э. Дж.</a:t>
            </a:r>
            <a:r>
              <a:rPr lang="en-US" sz="1100" dirty="0">
                <a:effectLst/>
                <a:latin typeface="Helvetica Neue" panose="02000503000000020004" pitchFamily="2" charset="0"/>
              </a:rPr>
              <a:t>,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100" dirty="0">
                <a:effectLst/>
                <a:latin typeface="Helvetica Neue" panose="02000503000000020004" pitchFamily="2" charset="0"/>
              </a:rPr>
              <a:t>MIT Press, 2018, 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глава 4, раздел 4.2 «Улучшение стратегии», стр. 107-108 </a:t>
            </a:r>
          </a:p>
        </p:txBody>
      </p:sp>
    </p:spTree>
    <p:extLst>
      <p:ext uri="{BB962C8B-B14F-4D97-AF65-F5344CB8AC3E}">
        <p14:creationId xmlns:p14="http://schemas.microsoft.com/office/powerpoint/2010/main" val="2193853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оспользуемся уравнением Беллмана и принципом динамического программирования для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aseline="-25000" dirty="0">
                    <a:solidFill>
                      <a:srgbClr val="000000"/>
                    </a:solidFill>
                    <a:latin typeface="STIXMathJax_Normal-italic"/>
                  </a:rPr>
                  <a:t>*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Проводя рассуждения для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аналогично методу 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SARSA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мы получим возможность искать сразу оптимальную траекторию: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40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&gt;0,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∈1,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590550" lvl="1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двигаясь по текущей траектории из 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тояния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обновляя политику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𝑔𝑟𝑒𝑒𝑑𝑦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 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действием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∼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=1/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  <a:blipFill>
                <a:blip r:embed="rId3"/>
                <a:stretch>
                  <a:fillRect b="-7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313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SARSA</a:t>
            </a:r>
            <a:r>
              <a:rPr lang="ru-RU" sz="3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Q-learning </a:t>
            </a:r>
            <a:r>
              <a:rPr lang="ru-RU" sz="3200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Monte-Carlo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66BBF-D467-EF46-9FDE-D87A4B7ECACC}"/>
              </a:ext>
            </a:extLst>
          </p:cNvPr>
          <p:cNvSpPr txBox="1"/>
          <p:nvPr/>
        </p:nvSpPr>
        <p:spPr>
          <a:xfrm>
            <a:off x="148317" y="1146103"/>
            <a:ext cx="887283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SARSA: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SARSA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является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on-policy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методом, что означает, что он обновляет оценки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функции на основе текущей стратегии. В таких ситуациях, когда у вас есть ограниченное количество итераций или желание сохранить стабильность обучения,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SARSA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предпочтительным выбором. 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Q-learning: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Q-learning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является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off-policy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методом, что означает, что он обновляет оценки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функции, используя жадную стратегию, но выбирает действия для обучения, исходя из другой стратегии (например,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epsilon-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жадной стратегии). Если у вас есть информация о наилучшей стратегии или есть возможность исследовать окружение с использованием других стратегий,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Q-learning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предпочтительным выбором. Когда у вас есть много данных и необходимость обучать на большом объеме информации,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Q-learning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более эффективным, так как он обновляет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функцию в режиме онлайн и может быстрее сходиться.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Monte-Carlo: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Метод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Monte-Carlo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часто используется, когда у вас есть длительные эпизоды и вы не можете себе позволить делать обновления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функции на каждом шаге. В этом случае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Monte-Carlo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более эффективным, так как он обновляет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функцию только после завершения эпизода. Если ваша задача связана с оценкой вероятностей или оценкой ценности состояний, метод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Monte-Carlo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более подходящим, так как он не требует априорной информации о вероятностях переходов и вознаграждениях.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846476695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Monte-Carlo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SARSA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Домашнее задание</a:t>
            </a:r>
            <a:endParaRPr dirty="0"/>
          </a:p>
        </p:txBody>
      </p:sp>
      <p:graphicFrame>
        <p:nvGraphicFramePr>
          <p:cNvPr id="399" name="Google Shape;399;p70"/>
          <p:cNvGraphicFramePr/>
          <p:nvPr>
            <p:extLst>
              <p:ext uri="{D42A27DB-BD31-4B8C-83A1-F6EECF244321}">
                <p14:modId xmlns:p14="http://schemas.microsoft.com/office/powerpoint/2010/main" val="1771299450"/>
              </p:ext>
            </p:extLst>
          </p:nvPr>
        </p:nvGraphicFramePr>
        <p:xfrm>
          <a:off x="952500" y="1372744"/>
          <a:ext cx="7239000" cy="53339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На основе лекции и практической части реализовать алгоритм </a:t>
                      </a:r>
                      <a:r>
                        <a:rPr lang="en-US" sz="1300" dirty="0"/>
                        <a:t>q-</a:t>
                      </a:r>
                      <a:r>
                        <a:rPr lang="en-US" sz="1300" dirty="0" err="1"/>
                        <a:t>learning’a</a:t>
                      </a:r>
                      <a:r>
                        <a:rPr lang="en-US" sz="1300" dirty="0"/>
                        <a:t> </a:t>
                      </a:r>
                      <a:r>
                        <a:rPr lang="ru-RU" sz="1300" dirty="0"/>
                        <a:t>для задачи «</a:t>
                      </a:r>
                      <a:r>
                        <a:rPr lang="en-US" sz="1300" dirty="0"/>
                        <a:t>Taxi</a:t>
                      </a:r>
                      <a:r>
                        <a:rPr lang="ru-RU" sz="1300" dirty="0"/>
                        <a:t>» из окружения </a:t>
                      </a:r>
                      <a:r>
                        <a:rPr lang="en-US" sz="1300" dirty="0"/>
                        <a:t>gym.</a:t>
                      </a:r>
                      <a:endParaRPr sz="1300" dirty="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1" name="Google Shape;40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4016231"/>
            <a:ext cx="457256" cy="4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0"/>
          <p:cNvSpPr txBox="1"/>
          <p:nvPr/>
        </p:nvSpPr>
        <p:spPr>
          <a:xfrm>
            <a:off x="1435050" y="4037106"/>
            <a:ext cx="5559000" cy="46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</a:t>
            </a:r>
            <a:r>
              <a:rPr lang="en-US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1 </a:t>
            </a:r>
            <a:r>
              <a:rPr lang="ru-RU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неделя.</a:t>
            </a:r>
            <a:endParaRPr sz="1000"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Марковский процесс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политика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функция и </a:t>
            </a:r>
            <a:r>
              <a:rPr lang="en-US" sz="1300" i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Уравнение Беллмана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етод кросс-энтропии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7" name="Google Shape;277;p52"/>
          <p:cNvCxnSpPr>
            <a:stCxn id="271" idx="1"/>
            <a:endCxn id="272" idx="1"/>
          </p:cNvCxnSpPr>
          <p:nvPr/>
        </p:nvCxnSpPr>
        <p:spPr>
          <a:xfrm>
            <a:off x="786525" y="3714200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4" name="Google Shape;272;p52">
            <a:extLst>
              <a:ext uri="{FF2B5EF4-FFF2-40B4-BE49-F238E27FC236}">
                <a16:creationId xmlns:a16="http://schemas.microsoft.com/office/drawing/2014/main" id="{FAE7075E-58A5-EC4D-B49E-EEE7E987F1FF}"/>
              </a:ext>
            </a:extLst>
          </p:cNvPr>
          <p:cNvSpPr/>
          <p:nvPr/>
        </p:nvSpPr>
        <p:spPr>
          <a:xfrm>
            <a:off x="4972577" y="41030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етод кросс-энтропии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72;p52">
            <a:extLst>
              <a:ext uri="{FF2B5EF4-FFF2-40B4-BE49-F238E27FC236}">
                <a16:creationId xmlns:a16="http://schemas.microsoft.com/office/drawing/2014/main" id="{0298411D-ABB0-3745-8C42-18F503BA9DC9}"/>
              </a:ext>
            </a:extLst>
          </p:cNvPr>
          <p:cNvSpPr/>
          <p:nvPr/>
        </p:nvSpPr>
        <p:spPr>
          <a:xfrm>
            <a:off x="4972577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онте-Карло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272;p52">
                <a:extLst>
                  <a:ext uri="{FF2B5EF4-FFF2-40B4-BE49-F238E27FC236}">
                    <a16:creationId xmlns:a16="http://schemas.microsoft.com/office/drawing/2014/main" id="{66E2179C-1216-6341-A5F3-842698FA0F10}"/>
                  </a:ext>
                </a:extLst>
              </p:cNvPr>
              <p:cNvSpPr/>
              <p:nvPr/>
            </p:nvSpPr>
            <p:spPr>
              <a:xfrm>
                <a:off x="4972577" y="2949064"/>
                <a:ext cx="3384900" cy="376200"/>
              </a:xfrm>
              <a:prstGeom prst="roundRect">
                <a:avLst>
                  <a:gd name="adj" fmla="val 16667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62000" tIns="91425" rIns="16200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𝜖</m:t>
                    </m:r>
                  </m:oMath>
                </a14:m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</a:t>
                </a:r>
                <a:r>
                  <a:rPr lang="ru-RU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жадная политика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6" name="Google Shape;272;p52">
                <a:extLst>
                  <a:ext uri="{FF2B5EF4-FFF2-40B4-BE49-F238E27FC236}">
                    <a16:creationId xmlns:a16="http://schemas.microsoft.com/office/drawing/2014/main" id="{66E2179C-1216-6341-A5F3-842698FA0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577" y="2949064"/>
                <a:ext cx="3384900" cy="376200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272;p52">
            <a:extLst>
              <a:ext uri="{FF2B5EF4-FFF2-40B4-BE49-F238E27FC236}">
                <a16:creationId xmlns:a16="http://schemas.microsoft.com/office/drawing/2014/main" id="{5CE16A0A-2AB9-2E4C-8B76-3C22A9F4681F}"/>
              </a:ext>
            </a:extLst>
          </p:cNvPr>
          <p:cNvSpPr/>
          <p:nvPr/>
        </p:nvSpPr>
        <p:spPr>
          <a:xfrm>
            <a:off x="4971975" y="238231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TD policy evaluation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72;p52">
            <a:extLst>
              <a:ext uri="{FF2B5EF4-FFF2-40B4-BE49-F238E27FC236}">
                <a16:creationId xmlns:a16="http://schemas.microsoft.com/office/drawing/2014/main" id="{45024451-37D1-CC42-B2CB-0F8BF4B639DE}"/>
              </a:ext>
            </a:extLst>
          </p:cNvPr>
          <p:cNvSpPr/>
          <p:nvPr/>
        </p:nvSpPr>
        <p:spPr>
          <a:xfrm>
            <a:off x="4971975" y="17897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SARSA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72;p52">
            <a:extLst>
              <a:ext uri="{FF2B5EF4-FFF2-40B4-BE49-F238E27FC236}">
                <a16:creationId xmlns:a16="http://schemas.microsoft.com/office/drawing/2014/main" id="{27B0E5DA-C1F4-0845-AA41-6CEE6ED2601B}"/>
              </a:ext>
            </a:extLst>
          </p:cNvPr>
          <p:cNvSpPr/>
          <p:nvPr/>
        </p:nvSpPr>
        <p:spPr>
          <a:xfrm>
            <a:off x="4971975" y="121267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Google Shape;277;p52">
            <a:extLst>
              <a:ext uri="{FF2B5EF4-FFF2-40B4-BE49-F238E27FC236}">
                <a16:creationId xmlns:a16="http://schemas.microsoft.com/office/drawing/2014/main" id="{B560913E-EEEB-AD42-8F00-0775B18DE5E2}"/>
              </a:ext>
            </a:extLst>
          </p:cNvPr>
          <p:cNvCxnSpPr>
            <a:cxnSpLocks/>
          </p:cNvCxnSpPr>
          <p:nvPr/>
        </p:nvCxnSpPr>
        <p:spPr>
          <a:xfrm flipH="1">
            <a:off x="8356275" y="3688353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1" name="Google Shape;277;p52">
            <a:extLst>
              <a:ext uri="{FF2B5EF4-FFF2-40B4-BE49-F238E27FC236}">
                <a16:creationId xmlns:a16="http://schemas.microsoft.com/office/drawing/2014/main" id="{E62C5B3E-3C99-9D44-95E1-2D68A85B71D8}"/>
              </a:ext>
            </a:extLst>
          </p:cNvPr>
          <p:cNvCxnSpPr>
            <a:cxnSpLocks/>
          </p:cNvCxnSpPr>
          <p:nvPr/>
        </p:nvCxnSpPr>
        <p:spPr>
          <a:xfrm flipH="1">
            <a:off x="8355673" y="311131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2" name="Google Shape;277;p52">
            <a:extLst>
              <a:ext uri="{FF2B5EF4-FFF2-40B4-BE49-F238E27FC236}">
                <a16:creationId xmlns:a16="http://schemas.microsoft.com/office/drawing/2014/main" id="{EA2EF275-3A6D-B049-99A5-561E44D1F2C4}"/>
              </a:ext>
            </a:extLst>
          </p:cNvPr>
          <p:cNvCxnSpPr>
            <a:cxnSpLocks/>
          </p:cNvCxnSpPr>
          <p:nvPr/>
        </p:nvCxnSpPr>
        <p:spPr>
          <a:xfrm flipH="1">
            <a:off x="8355673" y="2527229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3" name="Google Shape;277;p52">
            <a:extLst>
              <a:ext uri="{FF2B5EF4-FFF2-40B4-BE49-F238E27FC236}">
                <a16:creationId xmlns:a16="http://schemas.microsoft.com/office/drawing/2014/main" id="{17E6AC98-FFDE-8C4D-99E6-485F5450633E}"/>
              </a:ext>
            </a:extLst>
          </p:cNvPr>
          <p:cNvCxnSpPr>
            <a:cxnSpLocks/>
          </p:cNvCxnSpPr>
          <p:nvPr/>
        </p:nvCxnSpPr>
        <p:spPr>
          <a:xfrm flipH="1">
            <a:off x="8355073" y="196048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4" name="Google Shape;277;p52">
            <a:extLst>
              <a:ext uri="{FF2B5EF4-FFF2-40B4-BE49-F238E27FC236}">
                <a16:creationId xmlns:a16="http://schemas.microsoft.com/office/drawing/2014/main" id="{E8E803A9-2762-D145-8353-08B20644F2BD}"/>
              </a:ext>
            </a:extLst>
          </p:cNvPr>
          <p:cNvCxnSpPr>
            <a:cxnSpLocks/>
          </p:cNvCxnSpPr>
          <p:nvPr/>
        </p:nvCxnSpPr>
        <p:spPr>
          <a:xfrm flipH="1">
            <a:off x="8355073" y="1368616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42B8CB03-0BB2-584E-AA6F-83463A35BE7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171423" y="4265091"/>
            <a:ext cx="801154" cy="2600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782741442"/>
              </p:ext>
            </p:extLst>
          </p:nvPr>
        </p:nvGraphicFramePr>
        <p:xfrm>
          <a:off x="952500" y="1544194"/>
          <a:ext cx="7239000" cy="141652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постановку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про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TIXMathJax_Normal-italic"/>
                        </a:rPr>
                        <a:t>𝑣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-функцию и </a:t>
                      </a:r>
                      <a:r>
                        <a:rPr lang="en-GB" sz="1300" i="1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r>
                        <a:rPr lang="en-GB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чего используется уравнение Беллмана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основные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365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6171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</a:rPr>
              <a:t>07.08.23 – Построение модели среды и агента (Сергей Доронин)</a:t>
            </a:r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09.08.23 – 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Обучение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моделей на простых игровых сценариях (Игорь </a:t>
            </a:r>
            <a:r>
              <a:rPr lang="ru-RU" b="0" i="0" u="none" strike="noStrike" dirty="0" err="1">
                <a:solidFill>
                  <a:srgbClr val="1F1F1F"/>
                </a:solidFill>
                <a:effectLst/>
                <a:latin typeface="Google Sans"/>
              </a:rPr>
              <a:t>Стурейко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)</a:t>
            </a:r>
            <a:endParaRPr lang="en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4151279956"/>
              </p:ext>
            </p:extLst>
          </p:nvPr>
        </p:nvGraphicFramePr>
        <p:xfrm>
          <a:off x="952500" y="1544194"/>
          <a:ext cx="7239000" cy="141652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постановку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про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TIXMathJax_Normal-italic"/>
                        </a:rPr>
                        <a:t>𝑣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-функцию и </a:t>
                      </a:r>
                      <a:r>
                        <a:rPr lang="en-GB" sz="1300" i="1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r>
                        <a:rPr lang="en-GB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для чего используется уравнение Беллмана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основные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85613094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простые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базу для перехода к использованию глубоких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5"/>
          <p:cNvSpPr txBox="1">
            <a:spLocks noGrp="1"/>
          </p:cNvSpPr>
          <p:nvPr>
            <p:ph type="subTitle" idx="4294967295"/>
          </p:nvPr>
        </p:nvSpPr>
        <p:spPr>
          <a:xfrm>
            <a:off x="2705703" y="1272154"/>
            <a:ext cx="6125700" cy="1723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FF9900"/>
                </a:solidFill>
              </a:rPr>
              <a:t>Знакомы ли вы с понятием среды, агента и политики?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FF9900"/>
                </a:solidFill>
              </a:rPr>
              <a:t>Знакомы ли вы с понятием </a:t>
            </a:r>
            <a:r>
              <a:rPr lang="ru-RU" sz="1600" dirty="0" err="1">
                <a:solidFill>
                  <a:srgbClr val="FF9900"/>
                </a:solidFill>
              </a:rPr>
              <a:t>марковского</a:t>
            </a:r>
            <a:r>
              <a:rPr lang="ru-RU" sz="1600" dirty="0">
                <a:solidFill>
                  <a:srgbClr val="FF9900"/>
                </a:solidFill>
              </a:rPr>
              <a:t> процесса?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FF9900"/>
                </a:solidFill>
              </a:rPr>
              <a:t>Знакомы ли вы с уравнением Беллмана?</a:t>
            </a:r>
            <a:endParaRPr sz="1600" dirty="0">
              <a:solidFill>
                <a:srgbClr val="013D8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9900"/>
              </a:solidFill>
            </a:endParaRPr>
          </a:p>
        </p:txBody>
      </p:sp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90" y="1426613"/>
            <a:ext cx="1414775" cy="1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3518</Words>
  <Application>Microsoft Macintosh PowerPoint</Application>
  <PresentationFormat>On-screen Show (16:9)</PresentationFormat>
  <Paragraphs>437</Paragraphs>
  <Slides>63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8" baseType="lpstr">
      <vt:lpstr>STIXMathJax_Normal-italic</vt:lpstr>
      <vt:lpstr>KaTeX_Math</vt:lpstr>
      <vt:lpstr>KaTeX_Main</vt:lpstr>
      <vt:lpstr>Helvetica Neue</vt:lpstr>
      <vt:lpstr>Arial</vt:lpstr>
      <vt:lpstr>Courier New</vt:lpstr>
      <vt:lpstr>Roboto</vt:lpstr>
      <vt:lpstr>STIXMathJax_Variants</vt:lpstr>
      <vt:lpstr>Söhne</vt:lpstr>
      <vt:lpstr>Symbol</vt:lpstr>
      <vt:lpstr>Cambria Math</vt:lpstr>
      <vt:lpstr>Google Sans</vt:lpstr>
      <vt:lpstr>STIXMathJax_Main</vt:lpstr>
      <vt:lpstr>Светлая тема</vt:lpstr>
      <vt:lpstr>Светлая тема</vt:lpstr>
      <vt:lpstr>Reinforcement learning Основные алгоритмы</vt:lpstr>
      <vt:lpstr>Проверить, идет ли запись</vt:lpstr>
      <vt:lpstr>Правила вебинара</vt:lpstr>
      <vt:lpstr>Reinforcement learning. Основные алгоритмы. </vt:lpstr>
      <vt:lpstr>Карта курса</vt:lpstr>
      <vt:lpstr>Маршрут вебинара</vt:lpstr>
      <vt:lpstr>Цели вебинара</vt:lpstr>
      <vt:lpstr>Смысл</vt:lpstr>
      <vt:lpstr>PowerPoint Presentation</vt:lpstr>
      <vt:lpstr>Определения</vt:lpstr>
      <vt:lpstr>Марковское свойство</vt:lpstr>
      <vt:lpstr>Политика</vt:lpstr>
      <vt:lpstr>Вопросы?</vt:lpstr>
      <vt:lpstr>Постановка задачи</vt:lpstr>
      <vt:lpstr>Markov Property</vt:lpstr>
      <vt:lpstr>Задача</vt:lpstr>
      <vt:lpstr>Задача обучения с подкреплением</vt:lpstr>
      <vt:lpstr>Мат ожидание награды</vt:lpstr>
      <vt:lpstr>v-функция и q-функция </vt:lpstr>
      <vt:lpstr>Принцип динамического программирования</vt:lpstr>
      <vt:lpstr>Уравнение Беллмана</vt:lpstr>
      <vt:lpstr>Уравнение Беллмана</vt:lpstr>
      <vt:lpstr>Уравнение Беллмана для 𝑣-функции </vt:lpstr>
      <vt:lpstr>Уравнение Беллмана для 𝑣-функции </vt:lpstr>
      <vt:lpstr>Решение уравнения Беллмана для 𝑣-функции </vt:lpstr>
      <vt:lpstr>Уравнение Беллмана для 𝑞-функции </vt:lpstr>
      <vt:lpstr>Правило сравнения политики</vt:lpstr>
      <vt:lpstr>Summary</vt:lpstr>
      <vt:lpstr>Вопросы?</vt:lpstr>
      <vt:lpstr>Основные алгоритмы</vt:lpstr>
      <vt:lpstr>Основные алгоритмы</vt:lpstr>
      <vt:lpstr>Метод кросс-энтропии</vt:lpstr>
      <vt:lpstr>Сложности реализации</vt:lpstr>
      <vt:lpstr>Монте-Карло</vt:lpstr>
      <vt:lpstr>Монте-Карло</vt:lpstr>
      <vt:lpstr>Монте-Карло</vt:lpstr>
      <vt:lpstr>Монте-Карло</vt:lpstr>
      <vt:lpstr>Монте-Карло</vt:lpstr>
      <vt:lpstr>Монте-Карло – алгоритм решения</vt:lpstr>
      <vt:lpstr>Монте-Карло – алгоритм решения</vt:lpstr>
      <vt:lpstr>Вопросы для проверки - Однорукий бандит</vt:lpstr>
      <vt:lpstr>ϵ-жадная политика</vt:lpstr>
      <vt:lpstr>Вопросы?</vt:lpstr>
      <vt:lpstr>Temporal-Difference policy evaluation</vt:lpstr>
      <vt:lpstr>Temporal-Difference</vt:lpstr>
      <vt:lpstr>SARSA</vt:lpstr>
      <vt:lpstr>SARSA</vt:lpstr>
      <vt:lpstr>v и q функции</vt:lpstr>
      <vt:lpstr>Вопросы для проверки  Monte-Carlo vs SARSA</vt:lpstr>
      <vt:lpstr>Вопросы для проверки  Monte-Carlo vs SARSA</vt:lpstr>
      <vt:lpstr>Q-learning</vt:lpstr>
      <vt:lpstr>Q-learning</vt:lpstr>
      <vt:lpstr>Q-learning</vt:lpstr>
      <vt:lpstr>Сравнение SARSA, Q-learning и Monte-Carlo</vt:lpstr>
      <vt:lpstr>Практика</vt:lpstr>
      <vt:lpstr>Практика</vt:lpstr>
      <vt:lpstr>Домашнее задание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20</cp:revision>
  <dcterms:modified xsi:type="dcterms:W3CDTF">2023-07-29T10:38:50Z</dcterms:modified>
</cp:coreProperties>
</file>